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8" r:id="rId2"/>
    <p:sldId id="259" r:id="rId3"/>
    <p:sldId id="257" r:id="rId4"/>
    <p:sldId id="261" r:id="rId5"/>
    <p:sldId id="265" r:id="rId6"/>
    <p:sldId id="260" r:id="rId7"/>
    <p:sldId id="264" r:id="rId8"/>
    <p:sldId id="270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5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61D15AD-D565-4E03-A6C5-FA0602E3A6CC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904F35C-2957-4DB1-A60A-9ACFC220B5A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l-GR" smtClean="0"/>
          </a:p>
        </p:txBody>
      </p:sp>
      <p:sp>
        <p:nvSpPr>
          <p:cNvPr id="16387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B4B095-958A-450E-8275-D2F2EB2BC491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l-G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l-GR" smtClean="0"/>
          </a:p>
        </p:txBody>
      </p:sp>
      <p:sp>
        <p:nvSpPr>
          <p:cNvPr id="20483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CD74AD-BE45-46AA-B152-BEADFA8060AC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l-G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8A2A0-619D-4C71-9501-FA2C178B2730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5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2070B-AF43-47F9-A27A-8A153BA4F8B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D2BDF-D2D2-4AF7-8D3C-E9DC33D65A6C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5" name="2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BA6A-6095-4A28-A770-5171B39C3A9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2FF96-C474-4281-98C0-353E76EAE248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3698D-90B2-488B-92F3-CEFB0A81401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9F994-A0F6-4BC1-A3C8-521854B3B00D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6" name="2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31CDC-5291-43EC-B9D6-C6240EC8A35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07DBB-5A50-42A0-81AC-E370F1696857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8" name="2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48623-8A15-4046-A6A4-17C5AAA551E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60576-4ED4-4792-854E-3B1BCBCC1944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4" name="2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C09F9-FB16-4CF9-910B-0874B3FACAF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5BAAD-B39C-4F96-A295-167508E3A93C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3" name="2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14916-A640-43F3-8418-B7B7EAFA01E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2EC77-5AAC-416C-899F-EB783450CAE0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6" name="2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2135C-CFAB-4F44-BB18-F8E45238AB0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- Ψαλίδισμα και στρογγύλεμα μίας γωνίας του ορθογωνίου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1 - Ορθογώνιο τρίγωνο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9 - Ελεύθερη σχεδίαση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10 - Ελεύθερη σχεδίαση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l-GR" noProof="0" smtClean="0"/>
              <a:t>Κάντε κλικ στο εικονίδιο για να προσθέσετε μια εικόνα</a:t>
            </a:r>
            <a:endParaRPr lang="en-US" noProof="0" dirty="0"/>
          </a:p>
        </p:txBody>
      </p:sp>
      <p:sp>
        <p:nvSpPr>
          <p:cNvPr id="9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9F07E-BBF0-4F04-94CF-D5216BA61208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10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1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D70C9-CA43-421A-9A04-1B7AFD3858F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E9B6A-BECB-4B88-A85B-3D6F13091969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5" name="2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6F8C6-7736-44FD-B094-FD6DB902CD4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48BB8-DAB0-4ABF-A5EE-A2660D8126CD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5" name="2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05395-40B9-449E-AE56-7A831BBA152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8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  <a:endParaRPr lang="en-US" smtClean="0"/>
          </a:p>
        </p:txBody>
      </p:sp>
      <p:sp>
        <p:nvSpPr>
          <p:cNvPr id="1029" name="29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399716-785D-4ADE-80C0-E1D023CBA678}" type="datetimeFigureOut">
              <a:rPr lang="el-GR"/>
              <a:pPr>
                <a:defRPr/>
              </a:pPr>
              <a:t>20/5/2017</a:t>
            </a:fld>
            <a:endParaRPr lang="el-GR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531C04-366B-47C1-880A-345FCBFADAB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grpSp>
        <p:nvGrpSpPr>
          <p:cNvPr id="1033" name="1 - Ομάδα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- Ελεύθερη σχεδίαση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12 - Ελεύθερη σχεδίαση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1 - TextBox"/>
          <p:cNvSpPr txBox="1">
            <a:spLocks noChangeArrowheads="1"/>
          </p:cNvSpPr>
          <p:nvPr/>
        </p:nvSpPr>
        <p:spPr bwMode="auto">
          <a:xfrm>
            <a:off x="1500188" y="4143375"/>
            <a:ext cx="657225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b="1">
                <a:latin typeface="Constantia" pitchFamily="18" charset="0"/>
              </a:rPr>
              <a:t>Δρ ΧΑΡΑΛΑΜΠΟΣ ΒΕΡΒΕΡΗΣ,</a:t>
            </a:r>
          </a:p>
          <a:p>
            <a:pPr algn="ctr"/>
            <a:r>
              <a:rPr lang="el-GR" sz="3200" b="1">
                <a:latin typeface="Constantia" pitchFamily="18" charset="0"/>
              </a:rPr>
              <a:t>ΠΕΡΙΒΑΛΛΟΝΤΟΛΟΓΟΣ</a:t>
            </a:r>
          </a:p>
          <a:p>
            <a:pPr algn="ctr"/>
            <a:r>
              <a:rPr lang="el-GR" sz="3200" b="1">
                <a:latin typeface="Constantia" pitchFamily="18" charset="0"/>
              </a:rPr>
              <a:t>Υ.Π.ΕΝ.</a:t>
            </a:r>
          </a:p>
          <a:p>
            <a:pPr algn="ctr"/>
            <a:endParaRPr lang="en-US" sz="3200" b="1">
              <a:latin typeface="Constantia" pitchFamily="18" charset="0"/>
            </a:endParaRPr>
          </a:p>
          <a:p>
            <a:pPr algn="ctr"/>
            <a:endParaRPr lang="el-GR" sz="3200" b="1">
              <a:latin typeface="Constantia" pitchFamily="18" charset="0"/>
            </a:endParaRPr>
          </a:p>
        </p:txBody>
      </p:sp>
      <p:sp>
        <p:nvSpPr>
          <p:cNvPr id="14338" name="2 - TextBox"/>
          <p:cNvSpPr txBox="1">
            <a:spLocks noChangeArrowheads="1"/>
          </p:cNvSpPr>
          <p:nvPr/>
        </p:nvSpPr>
        <p:spPr bwMode="auto">
          <a:xfrm>
            <a:off x="1500188" y="1214438"/>
            <a:ext cx="657225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b="1">
                <a:solidFill>
                  <a:schemeClr val="accent1"/>
                </a:solidFill>
                <a:latin typeface="Constantia" pitchFamily="18" charset="0"/>
              </a:rPr>
              <a:t>ΕΙΔΗ ΕΠΙΦΑΝΕΙΑΚΗΣ ΥΔΑΤΙΝΗΣ ΡΥΠΑΝΣΗΣ</a:t>
            </a:r>
            <a:r>
              <a:rPr lang="en-US" sz="3200" b="1">
                <a:solidFill>
                  <a:schemeClr val="accent1"/>
                </a:solidFill>
                <a:latin typeface="Constantia" pitchFamily="18" charset="0"/>
              </a:rPr>
              <a:t> </a:t>
            </a:r>
            <a:r>
              <a:rPr lang="el-GR" sz="3200" b="1">
                <a:solidFill>
                  <a:schemeClr val="accent1"/>
                </a:solidFill>
                <a:latin typeface="Constantia" pitchFamily="18" charset="0"/>
              </a:rPr>
              <a:t>ΠΟΤΑΜΩΝ</a:t>
            </a:r>
            <a:r>
              <a:rPr lang="en-US" sz="3200" b="1">
                <a:solidFill>
                  <a:schemeClr val="accent1"/>
                </a:solidFill>
                <a:latin typeface="Constantia" pitchFamily="18" charset="0"/>
              </a:rPr>
              <a:t> </a:t>
            </a:r>
            <a:r>
              <a:rPr lang="el-GR" sz="3200" b="1">
                <a:solidFill>
                  <a:schemeClr val="accent1"/>
                </a:solidFill>
                <a:latin typeface="Constantia" pitchFamily="18" charset="0"/>
              </a:rPr>
              <a:t>ΣΤΙΣ ΠΟΛΕΙΣ- ΑΝΤΙΜΕΤΩΠΙΣΗ (ΤΟ ΠΑΡΑΔΕΙΓΜΑ ΤΟΥ ΛΗΘΑΙΟΥ)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>
          <a:xfrm>
            <a:off x="428625" y="500063"/>
            <a:ext cx="8229600" cy="550862"/>
          </a:xfrm>
        </p:spPr>
        <p:txBody>
          <a:bodyPr/>
          <a:lstStyle/>
          <a:p>
            <a:pPr algn="ctr"/>
            <a:r>
              <a:rPr lang="el-GR" sz="2800" b="1" smtClean="0">
                <a:latin typeface="Constantia" pitchFamily="18" charset="0"/>
              </a:rPr>
              <a:t>ΡΥΠΑΝΣΗ ΠΟΤΑΜΩΝ</a:t>
            </a:r>
          </a:p>
        </p:txBody>
      </p:sp>
      <p:sp>
        <p:nvSpPr>
          <p:cNvPr id="128007" name="Text Box 7"/>
          <p:cNvSpPr txBox="1">
            <a:spLocks noChangeArrowheads="1"/>
          </p:cNvSpPr>
          <p:nvPr/>
        </p:nvSpPr>
        <p:spPr bwMode="auto">
          <a:xfrm>
            <a:off x="285750" y="1125538"/>
            <a:ext cx="5572125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l-GR" sz="2800" b="1">
                <a:latin typeface="Constantia" pitchFamily="18" charset="0"/>
              </a:rPr>
              <a:t>1. </a:t>
            </a:r>
            <a:r>
              <a:rPr lang="el-GR" sz="2200" b="1">
                <a:latin typeface="Constantia" pitchFamily="18" charset="0"/>
              </a:rPr>
              <a:t> ΟΡΓΑΝΙΚΗ ΡΥΠΑΝΣΗ</a:t>
            </a:r>
          </a:p>
          <a:p>
            <a:pPr marL="457200" indent="-457200">
              <a:spcBef>
                <a:spcPct val="50000"/>
              </a:spcBef>
            </a:pPr>
            <a:r>
              <a:rPr lang="el-GR" sz="2200" b="1">
                <a:latin typeface="Constantia" pitchFamily="18" charset="0"/>
              </a:rPr>
              <a:t>     Εισροή ποσοτήτων οργανικών (αποικοδομήσιμων) υλικών</a:t>
            </a:r>
            <a:r>
              <a:rPr lang="en-US" sz="2200" b="1">
                <a:latin typeface="Constantia" pitchFamily="18" charset="0"/>
              </a:rPr>
              <a:t>-</a:t>
            </a:r>
            <a:r>
              <a:rPr lang="el-GR" sz="2200" b="1">
                <a:latin typeface="Constantia" pitchFamily="18" charset="0"/>
              </a:rPr>
              <a:t>(πρωτεϊνες, λίπη, σάκχαρα, οξέα κτλ.) στα ρέματα.</a:t>
            </a:r>
          </a:p>
          <a:p>
            <a:pPr marL="457200" indent="-457200">
              <a:spcBef>
                <a:spcPct val="50000"/>
              </a:spcBef>
            </a:pPr>
            <a:r>
              <a:rPr lang="el-GR" sz="2200" b="1">
                <a:latin typeface="Constantia" pitchFamily="18" charset="0"/>
              </a:rPr>
              <a:t>Πηγές: Απόβλητα (αστικά, αγροτικά, κτηνοτροφικά, )-βιομηχανικά (τρόφιμα κτλ.)</a:t>
            </a:r>
          </a:p>
        </p:txBody>
      </p:sp>
      <p:sp>
        <p:nvSpPr>
          <p:cNvPr id="128008" name="Text Box 8"/>
          <p:cNvSpPr txBox="1">
            <a:spLocks noChangeArrowheads="1"/>
          </p:cNvSpPr>
          <p:nvPr/>
        </p:nvSpPr>
        <p:spPr bwMode="auto">
          <a:xfrm>
            <a:off x="857250" y="4357688"/>
            <a:ext cx="3671888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200" b="1">
                <a:latin typeface="Constantia" pitchFamily="18" charset="0"/>
              </a:rPr>
              <a:t>Συνέπειες: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l-GR" sz="2200" b="1">
                <a:latin typeface="Constantia" pitchFamily="18" charset="0"/>
              </a:rPr>
              <a:t>Εξάντληση οξυγόνου από αερόβιους αποικοδομητές: Ασφυξία και θάνατος για τους υπόλοιπους οργανισμούς.</a:t>
            </a:r>
          </a:p>
        </p:txBody>
      </p:sp>
      <p:pic>
        <p:nvPicPr>
          <p:cNvPr id="9" name="8 - Εικόνα" descr="skouries_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1285875"/>
            <a:ext cx="298608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- Εικόνα" descr="EPAMATH MAZIKH THANI PSARION VISTONIDA 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4143375"/>
            <a:ext cx="3286125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/>
      <p:bldP spid="128007" grpId="0"/>
      <p:bldP spid="12800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>
            <a:spLocks noChangeArrowheads="1"/>
          </p:cNvSpPr>
          <p:nvPr/>
        </p:nvSpPr>
        <p:spPr bwMode="auto">
          <a:xfrm>
            <a:off x="357188" y="1500188"/>
            <a:ext cx="4572000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l-GR" sz="2400" b="1">
                <a:latin typeface="Constantia" pitchFamily="18" charset="0"/>
              </a:rPr>
              <a:t>Μείωση βιοποικιλότητας: Μόνο λίγα είδη επιβιώνουν/προσαρμογή σε ανοξικές συνθήκες (σκουλήκια, σαλιγκάρια)</a:t>
            </a:r>
            <a:endParaRPr lang="en-US" sz="2400" b="1">
              <a:latin typeface="Constantia" pitchFamily="18" charset="0"/>
            </a:endParaRPr>
          </a:p>
          <a:p>
            <a:pPr>
              <a:spcBef>
                <a:spcPct val="50000"/>
              </a:spcBef>
            </a:pPr>
            <a:endParaRPr lang="el-GR" sz="2400" b="1">
              <a:latin typeface="Constantia" pitchFamily="18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l-GR" sz="2400" b="1">
                <a:latin typeface="Constantia" pitchFamily="18" charset="0"/>
              </a:rPr>
              <a:t>Ανάπτυξη παθογόνων μικροοργανισμών </a:t>
            </a:r>
            <a:r>
              <a:rPr lang="en-US" sz="2400" b="1">
                <a:latin typeface="Constantia" pitchFamily="18" charset="0"/>
              </a:rPr>
              <a:t>–</a:t>
            </a:r>
            <a:r>
              <a:rPr lang="el-GR" sz="2400" b="1">
                <a:latin typeface="Constantia" pitchFamily="18" charset="0"/>
              </a:rPr>
              <a:t>βακτήριο </a:t>
            </a:r>
            <a:r>
              <a:rPr lang="en-US" sz="2400" b="1" i="1">
                <a:latin typeface="Constantia" pitchFamily="18" charset="0"/>
              </a:rPr>
              <a:t>E. coli</a:t>
            </a:r>
            <a:r>
              <a:rPr lang="el-GR" sz="2400" b="1" i="1">
                <a:latin typeface="Constantia" pitchFamily="18" charset="0"/>
              </a:rPr>
              <a:t>/</a:t>
            </a:r>
            <a:r>
              <a:rPr lang="el-GR" sz="2400" b="1">
                <a:latin typeface="Constantia" pitchFamily="18" charset="0"/>
              </a:rPr>
              <a:t>στρεπτόκοκκοι</a:t>
            </a:r>
            <a:r>
              <a:rPr lang="en-US" sz="2400" b="1" i="1">
                <a:latin typeface="Constantia" pitchFamily="18" charset="0"/>
              </a:rPr>
              <a:t> </a:t>
            </a:r>
            <a:r>
              <a:rPr lang="el-GR" sz="2400" b="1">
                <a:latin typeface="Constantia" pitchFamily="18" charset="0"/>
              </a:rPr>
              <a:t>(ασθένειες γαστρεντερικού)</a:t>
            </a:r>
            <a:r>
              <a:rPr lang="en-US" sz="2400" b="1">
                <a:latin typeface="Constantia" pitchFamily="18" charset="0"/>
              </a:rPr>
              <a:t>/</a:t>
            </a:r>
            <a:r>
              <a:rPr lang="el-GR" sz="2400" b="1">
                <a:latin typeface="Constantia" pitchFamily="18" charset="0"/>
              </a:rPr>
              <a:t>κίνδυνος για τη δημόσια υγεία.</a:t>
            </a:r>
          </a:p>
        </p:txBody>
      </p:sp>
      <p:pic>
        <p:nvPicPr>
          <p:cNvPr id="3" name="Picture 6" descr="tubife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88" y="1214438"/>
            <a:ext cx="16478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TN_Hydrobia_ventrosa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75" y="1214438"/>
            <a:ext cx="1763713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- Εικόνα" descr="e-coli-bacteri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75" y="3214688"/>
            <a:ext cx="2192338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- Εικόνα" descr="image015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25" y="5013325"/>
            <a:ext cx="285750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>
            <a:spLocks noChangeArrowheads="1"/>
          </p:cNvSpPr>
          <p:nvPr/>
        </p:nvSpPr>
        <p:spPr bwMode="auto">
          <a:xfrm>
            <a:off x="1928813" y="857250"/>
            <a:ext cx="5857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 b="1">
                <a:latin typeface="Constantia" pitchFamily="18" charset="0"/>
              </a:rPr>
              <a:t>ΠΟΤΑΜΟΣ  ΛΗΘΑΙΟΣ (μετρήσεις ΕΛΚΕΘΕ-2015)</a:t>
            </a:r>
          </a:p>
        </p:txBody>
      </p:sp>
      <p:sp>
        <p:nvSpPr>
          <p:cNvPr id="3" name="2 - TextBox"/>
          <p:cNvSpPr txBox="1">
            <a:spLocks noChangeArrowheads="1"/>
          </p:cNvSpPr>
          <p:nvPr/>
        </p:nvSpPr>
        <p:spPr bwMode="auto">
          <a:xfrm>
            <a:off x="2571750" y="4857750"/>
            <a:ext cx="4429125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 b="1">
                <a:latin typeface="Constantia" pitchFamily="18" charset="0"/>
              </a:rPr>
              <a:t>ΜΕΣΕΣ ΤΙΜΕΣ:</a:t>
            </a:r>
            <a:endParaRPr lang="en-US" sz="2400" b="1">
              <a:latin typeface="Constantia" pitchFamily="18" charset="0"/>
            </a:endParaRPr>
          </a:p>
          <a:p>
            <a:pPr algn="ctr"/>
            <a:r>
              <a:rPr lang="el-GR" sz="2400" b="1">
                <a:latin typeface="Constantia" pitchFamily="18" charset="0"/>
              </a:rPr>
              <a:t>Διαλυμένο οξυγόνο: 6</a:t>
            </a:r>
            <a:r>
              <a:rPr lang="el-GR" sz="2800" b="1">
                <a:latin typeface="Constantia" pitchFamily="18" charset="0"/>
              </a:rPr>
              <a:t> </a:t>
            </a:r>
            <a:r>
              <a:rPr lang="en-US" sz="2400" b="1">
                <a:latin typeface="Constantia" pitchFamily="18" charset="0"/>
              </a:rPr>
              <a:t>mg/l</a:t>
            </a:r>
          </a:p>
          <a:p>
            <a:pPr algn="ctr"/>
            <a:r>
              <a:rPr lang="el-GR" sz="2400" b="1">
                <a:latin typeface="Constantia" pitchFamily="18" charset="0"/>
              </a:rPr>
              <a:t>ΒΟ</a:t>
            </a:r>
            <a:r>
              <a:rPr lang="en-US" sz="2400" b="1">
                <a:latin typeface="Constantia" pitchFamily="18" charset="0"/>
              </a:rPr>
              <a:t>D</a:t>
            </a:r>
            <a:r>
              <a:rPr lang="el-GR" sz="2400" b="1">
                <a:latin typeface="Constantia" pitchFamily="18" charset="0"/>
              </a:rPr>
              <a:t>:  </a:t>
            </a:r>
            <a:r>
              <a:rPr lang="en-US" sz="2400" b="1">
                <a:latin typeface="Constantia" pitchFamily="18" charset="0"/>
              </a:rPr>
              <a:t>6 mg/l</a:t>
            </a:r>
          </a:p>
        </p:txBody>
      </p:sp>
      <p:pic>
        <p:nvPicPr>
          <p:cNvPr id="4" name="3 - Εικόνα" descr="5C26428A69AD061EDE8377E074416B6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75" y="1714500"/>
            <a:ext cx="5643563" cy="29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>
          <a:xfrm>
            <a:off x="571500" y="571500"/>
            <a:ext cx="8229600" cy="642938"/>
          </a:xfrm>
        </p:spPr>
        <p:txBody>
          <a:bodyPr/>
          <a:lstStyle/>
          <a:p>
            <a:pPr algn="ctr"/>
            <a:r>
              <a:rPr lang="el-GR" sz="2800" b="1" smtClean="0">
                <a:latin typeface="Constantia" pitchFamily="18" charset="0"/>
              </a:rPr>
              <a:t> ΕΥΤΡΟΦΙΣΜΟΣ</a:t>
            </a: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285750" y="1500188"/>
            <a:ext cx="4643438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="1">
                <a:latin typeface="Constantia" pitchFamily="18" charset="0"/>
              </a:rPr>
              <a:t>Υπέρμετρη αύξηση φυτικής βιομάζας (πλαγκτόν, υδρόβια φυτά) λόγω εισροής ποσοτήτων θρεπτικών (νιτρικά και φωσφορικά ιόντα)</a:t>
            </a:r>
          </a:p>
          <a:p>
            <a:pPr>
              <a:spcBef>
                <a:spcPct val="50000"/>
              </a:spcBef>
            </a:pPr>
            <a:r>
              <a:rPr lang="el-GR" sz="2400" b="1">
                <a:latin typeface="Constantia" pitchFamily="18" charset="0"/>
              </a:rPr>
              <a:t>Πηγές: Αγροτικά και αστικά απόβλητα</a:t>
            </a:r>
          </a:p>
          <a:p>
            <a:pPr>
              <a:spcBef>
                <a:spcPct val="50000"/>
              </a:spcBef>
            </a:pPr>
            <a:r>
              <a:rPr lang="el-GR" sz="2400" b="1">
                <a:latin typeface="Constantia" pitchFamily="18" charset="0"/>
              </a:rPr>
              <a:t>Δημιουργία πράσινης, γλοιώδους κρούστας</a:t>
            </a:r>
            <a:r>
              <a:rPr lang="en-US" sz="2400" b="1">
                <a:latin typeface="Constantia" pitchFamily="18" charset="0"/>
              </a:rPr>
              <a:t> (</a:t>
            </a:r>
            <a:r>
              <a:rPr lang="el-GR" sz="2400" b="1">
                <a:latin typeface="Constantia" pitchFamily="18" charset="0"/>
              </a:rPr>
              <a:t>μικροφύκη/βακτήρια</a:t>
            </a:r>
            <a:r>
              <a:rPr lang="en-US" sz="2400" b="1">
                <a:latin typeface="Constantia" pitchFamily="18" charset="0"/>
              </a:rPr>
              <a:t>)</a:t>
            </a:r>
            <a:endParaRPr lang="el-GR" sz="2400" b="1">
              <a:latin typeface="Constantia" pitchFamily="18" charset="0"/>
            </a:endParaRPr>
          </a:p>
        </p:txBody>
      </p:sp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8296275" y="19319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l-GR">
              <a:latin typeface="Constantia" pitchFamily="18" charset="0"/>
            </a:endParaRPr>
          </a:p>
        </p:txBody>
      </p:sp>
      <p:pic>
        <p:nvPicPr>
          <p:cNvPr id="5" name="4 - Εικόνα" descr="20160520_10170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8250" y="1785938"/>
            <a:ext cx="3905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/>
      <p:bldP spid="1310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>
            <a:spLocks noChangeArrowheads="1"/>
          </p:cNvSpPr>
          <p:nvPr/>
        </p:nvSpPr>
        <p:spPr bwMode="auto">
          <a:xfrm>
            <a:off x="285750" y="928688"/>
            <a:ext cx="4071938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="1">
                <a:latin typeface="Constantia" pitchFamily="18" charset="0"/>
              </a:rPr>
              <a:t>Συνέπειες: </a:t>
            </a:r>
          </a:p>
          <a:p>
            <a:pPr>
              <a:spcBef>
                <a:spcPct val="50000"/>
              </a:spcBef>
              <a:buFontTx/>
              <a:buChar char="o"/>
            </a:pPr>
            <a:r>
              <a:rPr lang="el-GR" sz="2400" b="1">
                <a:latin typeface="Constantia" pitchFamily="18" charset="0"/>
              </a:rPr>
              <a:t>Δραστικός περιορισμός εύφωτης ζώνης/θάνατος φωτοσυνθετικών οργανισμών. </a:t>
            </a:r>
            <a:endParaRPr lang="en-US" sz="2400" b="1">
              <a:latin typeface="Constantia" pitchFamily="18" charset="0"/>
            </a:endParaRPr>
          </a:p>
          <a:p>
            <a:pPr>
              <a:spcBef>
                <a:spcPct val="50000"/>
              </a:spcBef>
              <a:buFontTx/>
              <a:buChar char="o"/>
            </a:pPr>
            <a:r>
              <a:rPr lang="el-GR" sz="2400" b="1">
                <a:latin typeface="Constantia" pitchFamily="18" charset="0"/>
              </a:rPr>
              <a:t>Έκκριση τοξινών από διάφορα μικροφύκη/βακτήρια-</a:t>
            </a:r>
            <a:r>
              <a:rPr lang="en-US" sz="2400" b="1" i="1">
                <a:latin typeface="Constantia" pitchFamily="18" charset="0"/>
              </a:rPr>
              <a:t> </a:t>
            </a:r>
            <a:r>
              <a:rPr lang="el-GR" sz="2400" b="1" i="1">
                <a:latin typeface="Constantia" pitchFamily="18" charset="0"/>
              </a:rPr>
              <a:t>(</a:t>
            </a:r>
            <a:r>
              <a:rPr lang="en-US" sz="2400" b="1" i="1">
                <a:latin typeface="Constantia" pitchFamily="18" charset="0"/>
              </a:rPr>
              <a:t>Prymnesium, Clostridium</a:t>
            </a:r>
            <a:r>
              <a:rPr lang="en-US" sz="2400" b="1">
                <a:latin typeface="Constantia" pitchFamily="18" charset="0"/>
              </a:rPr>
              <a:t>)</a:t>
            </a:r>
            <a:r>
              <a:rPr lang="el-GR" sz="2400" b="1">
                <a:latin typeface="Constantia" pitchFamily="18" charset="0"/>
              </a:rPr>
              <a:t>-</a:t>
            </a:r>
            <a:r>
              <a:rPr lang="en-US" sz="2400" b="1">
                <a:latin typeface="Constantia" pitchFamily="18" charset="0"/>
              </a:rPr>
              <a:t> </a:t>
            </a:r>
            <a:r>
              <a:rPr lang="el-GR" sz="2400" b="1">
                <a:latin typeface="Constantia" pitchFamily="18" charset="0"/>
              </a:rPr>
              <a:t>θάνατος άλλων οργανισμών (ψάρια, πουλιά κτλ.) </a:t>
            </a:r>
            <a:endParaRPr lang="en-US" sz="2400" b="1">
              <a:latin typeface="Constantia" pitchFamily="18" charset="0"/>
            </a:endParaRPr>
          </a:p>
          <a:p>
            <a:pPr>
              <a:spcBef>
                <a:spcPct val="50000"/>
              </a:spcBef>
              <a:buFontTx/>
              <a:buChar char="o"/>
            </a:pPr>
            <a:endParaRPr lang="en-US" b="1">
              <a:latin typeface="Constantia" pitchFamily="18" charset="0"/>
            </a:endParaRPr>
          </a:p>
          <a:p>
            <a:pPr>
              <a:spcBef>
                <a:spcPct val="50000"/>
              </a:spcBef>
              <a:buFontTx/>
              <a:buChar char="o"/>
            </a:pPr>
            <a:endParaRPr lang="el-GR" b="1">
              <a:latin typeface="Constantia" pitchFamily="18" charset="0"/>
            </a:endParaRPr>
          </a:p>
        </p:txBody>
      </p:sp>
      <p:pic>
        <p:nvPicPr>
          <p:cNvPr id="3" name="2 - Εικόνα" descr="Untitle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500188"/>
            <a:ext cx="419100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- Εικόνα" descr="clos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4714875"/>
            <a:ext cx="1641475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- Εικόνα" descr="πρυμ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4050" y="4643438"/>
            <a:ext cx="20415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Πίνακας"/>
          <p:cNvGraphicFramePr>
            <a:graphicFrameLocks noGrp="1"/>
          </p:cNvGraphicFramePr>
          <p:nvPr/>
        </p:nvGraphicFramePr>
        <p:xfrm>
          <a:off x="2643188" y="2928938"/>
          <a:ext cx="4094162" cy="3292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7209"/>
                <a:gridCol w="173718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ΠΑΡΑΜΕΤΡΟΣ</a:t>
                      </a:r>
                    </a:p>
                    <a:p>
                      <a:pPr algn="ctr"/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l-GR" dirty="0" smtClean="0"/>
                    </a:p>
                    <a:p>
                      <a:r>
                        <a:rPr lang="el-GR" sz="2000" b="1" dirty="0" smtClean="0"/>
                        <a:t>ΝΙΤΡΙΚΑ ΝΟ</a:t>
                      </a:r>
                      <a:r>
                        <a:rPr lang="el-GR" sz="2000" b="1" baseline="-25000" dirty="0" smtClean="0"/>
                        <a:t>3 </a:t>
                      </a:r>
                      <a:r>
                        <a:rPr lang="el-GR" sz="2000" b="1" baseline="0" dirty="0" smtClean="0"/>
                        <a:t>(</a:t>
                      </a:r>
                      <a:r>
                        <a:rPr lang="en-US" sz="2000" b="1" baseline="0" dirty="0" smtClean="0"/>
                        <a:t>mg/l)</a:t>
                      </a:r>
                      <a:endParaRPr lang="el-GR" sz="2000" b="1" baseline="-25000" dirty="0" smtClean="0"/>
                    </a:p>
                    <a:p>
                      <a:r>
                        <a:rPr lang="el-GR" b="1" dirty="0" smtClean="0">
                          <a:solidFill>
                            <a:srgbClr val="FF0000"/>
                          </a:solidFill>
                        </a:rPr>
                        <a:t>ΟΡΙΟ:</a:t>
                      </a:r>
                      <a:r>
                        <a:rPr lang="el-GR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l-GR" sz="2400" b="1" baseline="0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</a:rPr>
                        <a:t>mg/l</a:t>
                      </a:r>
                      <a:endParaRPr lang="el-GR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l-GR" sz="2400" dirty="0" smtClean="0"/>
                        <a:t>6,14</a:t>
                      </a:r>
                      <a:endParaRPr lang="el-G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l-GR" dirty="0" smtClean="0"/>
                    </a:p>
                    <a:p>
                      <a:r>
                        <a:rPr lang="el-GR" sz="2000" b="1" dirty="0" smtClean="0"/>
                        <a:t>ΦΩΣΦΟΡΙΚΑ </a:t>
                      </a:r>
                      <a:r>
                        <a:rPr lang="en-US" sz="2000" b="1" dirty="0" smtClean="0"/>
                        <a:t>PO</a:t>
                      </a:r>
                      <a:r>
                        <a:rPr lang="en-US" sz="2000" b="1" baseline="-25000" dirty="0" smtClean="0"/>
                        <a:t>4</a:t>
                      </a:r>
                    </a:p>
                    <a:p>
                      <a:r>
                        <a:rPr lang="en-US" sz="2000" b="1" baseline="0" dirty="0" smtClean="0"/>
                        <a:t>(mg/l)</a:t>
                      </a:r>
                      <a:endParaRPr lang="el-GR" sz="2000" b="1" baseline="0" dirty="0" smtClean="0"/>
                    </a:p>
                    <a:p>
                      <a:r>
                        <a:rPr lang="el-GR" b="1" dirty="0" smtClean="0">
                          <a:solidFill>
                            <a:srgbClr val="FF0000"/>
                          </a:solidFill>
                        </a:rPr>
                        <a:t>ΟΡΙΟ:</a:t>
                      </a:r>
                      <a:r>
                        <a:rPr lang="el-GR" b="1" baseline="0" dirty="0" smtClean="0">
                          <a:solidFill>
                            <a:srgbClr val="FF0000"/>
                          </a:solidFill>
                        </a:rPr>
                        <a:t> 8 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mg/l</a:t>
                      </a:r>
                      <a:endParaRPr lang="el-G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pPr algn="ctr"/>
                      <a:r>
                        <a:rPr lang="el-GR" sz="2400" dirty="0" smtClean="0"/>
                        <a:t>1,25</a:t>
                      </a:r>
                      <a:endParaRPr lang="el-G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- TextBox"/>
          <p:cNvSpPr txBox="1">
            <a:spLocks noChangeArrowheads="1"/>
          </p:cNvSpPr>
          <p:nvPr/>
        </p:nvSpPr>
        <p:spPr bwMode="auto">
          <a:xfrm>
            <a:off x="1928813" y="1143000"/>
            <a:ext cx="55721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800" b="1">
                <a:latin typeface="Constantia" pitchFamily="18" charset="0"/>
              </a:rPr>
              <a:t>ΜΕΣΕΣ ΤΙΜΕΣ ΜΕΤΡΗΣΕΩΝ-ΛΗΘΑΙΟΣ (ΕΛΚΕΘΕ)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>
            <a:spLocks noChangeArrowheads="1"/>
          </p:cNvSpPr>
          <p:nvPr/>
        </p:nvSpPr>
        <p:spPr bwMode="auto">
          <a:xfrm>
            <a:off x="2214563" y="1143000"/>
            <a:ext cx="5715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 b="1">
                <a:latin typeface="Constantia" pitchFamily="18" charset="0"/>
              </a:rPr>
              <a:t>ΧΗΜΙΚΗ ΡΥΠΑΝΣΗ</a:t>
            </a:r>
          </a:p>
        </p:txBody>
      </p:sp>
      <p:graphicFrame>
        <p:nvGraphicFramePr>
          <p:cNvPr id="3" name="2 - Πίνακας"/>
          <p:cNvGraphicFramePr>
            <a:graphicFrameLocks noGrp="1"/>
          </p:cNvGraphicFramePr>
          <p:nvPr/>
        </p:nvGraphicFramePr>
        <p:xfrm>
          <a:off x="928688" y="2428875"/>
          <a:ext cx="7024687" cy="35718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12347"/>
                <a:gridCol w="351234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chemeClr val="tx1"/>
                          </a:solidFill>
                        </a:rPr>
                        <a:t>ΡΥΠΟΣ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chemeClr val="tx1"/>
                          </a:solidFill>
                        </a:rPr>
                        <a:t>ΣΥΓΚΕΝΤΡΩΣΗ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l-GR" b="1" dirty="0" smtClean="0"/>
                        <a:t>ΜΟΛΥΒΔΟΣ (</a:t>
                      </a:r>
                      <a:r>
                        <a:rPr lang="en-US" b="1" dirty="0" err="1" smtClean="0"/>
                        <a:t>Pb</a:t>
                      </a:r>
                      <a:r>
                        <a:rPr lang="en-US" b="1" dirty="0" smtClean="0"/>
                        <a:t>)</a:t>
                      </a:r>
                    </a:p>
                    <a:p>
                      <a:pPr algn="l"/>
                      <a:r>
                        <a:rPr lang="el-GR" b="1" dirty="0" smtClean="0">
                          <a:solidFill>
                            <a:srgbClr val="FF0000"/>
                          </a:solidFill>
                        </a:rPr>
                        <a:t>ΟΡΙΟ: </a:t>
                      </a:r>
                      <a:r>
                        <a:rPr lang="el-GR" sz="2400" b="1" dirty="0" smtClean="0">
                          <a:solidFill>
                            <a:srgbClr val="FF0000"/>
                          </a:solidFill>
                        </a:rPr>
                        <a:t>10 </a:t>
                      </a:r>
                      <a:r>
                        <a:rPr lang="el-GR" sz="2400" b="1" baseline="0" dirty="0" smtClean="0">
                          <a:solidFill>
                            <a:srgbClr val="FF0000"/>
                          </a:solidFill>
                        </a:rPr>
                        <a:t>μ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</a:rPr>
                        <a:t>g/l </a:t>
                      </a:r>
                      <a:endParaRPr lang="el-GR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1,5 </a:t>
                      </a:r>
                      <a:r>
                        <a:rPr lang="el-GR" sz="2000" b="1" dirty="0" smtClean="0"/>
                        <a:t>μ</a:t>
                      </a:r>
                      <a:r>
                        <a:rPr lang="en-US" sz="2000" b="1" dirty="0" smtClean="0"/>
                        <a:t>g/l</a:t>
                      </a:r>
                      <a:endParaRPr lang="el-G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DDT</a:t>
                      </a:r>
                    </a:p>
                    <a:p>
                      <a:pPr algn="l"/>
                      <a:r>
                        <a:rPr lang="el-GR" b="1" dirty="0" smtClean="0">
                          <a:solidFill>
                            <a:srgbClr val="FF0000"/>
                          </a:solidFill>
                        </a:rPr>
                        <a:t>ΟΡΙΟ: </a:t>
                      </a:r>
                      <a:r>
                        <a:rPr lang="el-GR" sz="2400" b="1" dirty="0" smtClean="0">
                          <a:solidFill>
                            <a:srgbClr val="FF0000"/>
                          </a:solidFill>
                        </a:rPr>
                        <a:t>0,1 </a:t>
                      </a:r>
                      <a:r>
                        <a:rPr lang="el-GR" sz="2400" b="1" baseline="0" dirty="0" smtClean="0">
                          <a:solidFill>
                            <a:srgbClr val="FF0000"/>
                          </a:solidFill>
                        </a:rPr>
                        <a:t>μ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</a:rPr>
                        <a:t>g/l </a:t>
                      </a:r>
                      <a:endParaRPr lang="el-GR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0,004 </a:t>
                      </a:r>
                      <a:r>
                        <a:rPr lang="el-GR" sz="2000" b="1" dirty="0" smtClean="0"/>
                        <a:t>μ</a:t>
                      </a:r>
                      <a:r>
                        <a:rPr lang="en-US" sz="2000" b="1" dirty="0" smtClean="0"/>
                        <a:t>g/l</a:t>
                      </a:r>
                      <a:endParaRPr lang="el-G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l-GR" b="1" dirty="0" smtClean="0"/>
                        <a:t>ΕΞΑΣΘΕΝΕΣ</a:t>
                      </a:r>
                      <a:r>
                        <a:rPr lang="el-GR" b="1" baseline="0" dirty="0" smtClean="0"/>
                        <a:t> ΧΡΩΜΙΟ</a:t>
                      </a:r>
                      <a:r>
                        <a:rPr lang="en-US" b="1" baseline="0" dirty="0" smtClean="0"/>
                        <a:t> (Cr VI)</a:t>
                      </a:r>
                      <a:endParaRPr lang="el-GR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b="1" dirty="0" smtClean="0">
                          <a:solidFill>
                            <a:srgbClr val="FF0000"/>
                          </a:solidFill>
                        </a:rPr>
                        <a:t>ΟΡΙΟ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: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</a:rPr>
                        <a:t>50 </a:t>
                      </a:r>
                      <a:r>
                        <a:rPr lang="el-GR" sz="2400" b="1" baseline="0" dirty="0" smtClean="0">
                          <a:solidFill>
                            <a:srgbClr val="FF0000"/>
                          </a:solidFill>
                        </a:rPr>
                        <a:t>μ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</a:rPr>
                        <a:t>g/l 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l-GR" b="1" baseline="0" dirty="0" smtClean="0">
                          <a:solidFill>
                            <a:srgbClr val="FF0000"/>
                          </a:solidFill>
                        </a:rPr>
                        <a:t>ΟΛΙΚΟ)</a:t>
                      </a:r>
                      <a:endParaRPr lang="el-GR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/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r>
                        <a:rPr lang="el-GR" sz="2000" b="1" dirty="0" smtClean="0"/>
                        <a:t>μ</a:t>
                      </a:r>
                      <a:r>
                        <a:rPr lang="en-US" sz="2000" b="1" dirty="0" smtClean="0"/>
                        <a:t>g/l</a:t>
                      </a:r>
                      <a:endParaRPr lang="el-G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HEPTACHLOR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b="1" dirty="0" smtClean="0">
                          <a:solidFill>
                            <a:srgbClr val="FF0000"/>
                          </a:solidFill>
                        </a:rPr>
                        <a:t>ΟΡΙΟ:</a:t>
                      </a:r>
                      <a:r>
                        <a:rPr lang="el-GR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l-GR" sz="2400" b="1" dirty="0" smtClean="0">
                          <a:solidFill>
                            <a:srgbClr val="FF0000"/>
                          </a:solidFill>
                        </a:rPr>
                        <a:t>0,1 </a:t>
                      </a:r>
                      <a:r>
                        <a:rPr lang="el-GR" sz="2400" b="1" baseline="0" dirty="0" smtClean="0">
                          <a:solidFill>
                            <a:srgbClr val="FF0000"/>
                          </a:solidFill>
                        </a:rPr>
                        <a:t>μ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</a:rPr>
                        <a:t>g/l </a:t>
                      </a:r>
                      <a:endParaRPr lang="el-GR" sz="2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0,01 </a:t>
                      </a:r>
                      <a:r>
                        <a:rPr lang="el-GR" sz="2000" b="1" dirty="0" smtClean="0"/>
                        <a:t>μ</a:t>
                      </a:r>
                      <a:r>
                        <a:rPr lang="en-US" sz="2000" b="1" dirty="0" smtClean="0"/>
                        <a:t>g/l</a:t>
                      </a:r>
                      <a:endParaRPr lang="el-GR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928670"/>
            <a:ext cx="8305800" cy="48979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l-GR" sz="2800" b="1" dirty="0" smtClean="0">
                <a:solidFill>
                  <a:schemeClr val="tx1"/>
                </a:solidFill>
                <a:latin typeface="Constantia" pitchFamily="18" charset="0"/>
              </a:rPr>
              <a:t>ΣΥΜΠΕΡΑΣΜΑΤΑ</a:t>
            </a:r>
            <a:endParaRPr lang="el-GR" sz="28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3" name="2 - TextBox"/>
          <p:cNvSpPr txBox="1">
            <a:spLocks noChangeArrowheads="1"/>
          </p:cNvSpPr>
          <p:nvPr/>
        </p:nvSpPr>
        <p:spPr bwMode="auto">
          <a:xfrm>
            <a:off x="1071563" y="1785938"/>
            <a:ext cx="735806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l-GR" sz="2400">
                <a:latin typeface="Constantia" pitchFamily="18" charset="0"/>
              </a:rPr>
              <a:t> </a:t>
            </a:r>
            <a:r>
              <a:rPr lang="el-GR" sz="2400" b="1">
                <a:latin typeface="Constantia" pitchFamily="18" charset="0"/>
              </a:rPr>
              <a:t>ΣΕ ΓΕΝΙΚΕΣ ΓΡΑΜΜΕΣ Η ΚΑΤΑΣΤΑΣΗ ΤΟΥ ΛΗΘΑΙΟΥ ΕΙΝΑΙ ΚΑΛΗ ΑΠΟ ΠΛΕΥΡΑΣ ΠΟΙΟΤΗΤΑΣ ΝΕΡΟΥ-ΚΥΡΙΩΣ ΣΕ Ο,ΤΙ ΑΦΟΡΑ ΤΗ ΧΗΜΙΚΗ ΡΥΠΑΝΣΗ. ΩΣΤΟΣΟ ΕΙΝΑΙ ΑΞΙΟΣΗΜΕΙΩΤΗ Η ΥΠΑΡΞΗ ΠΟΛΛΩΝ ΙΧΝΩΝ ΑΠΌ ΠΑΡΑΣΙΤΟΚΤΟΝΑ.</a:t>
            </a:r>
          </a:p>
          <a:p>
            <a:pPr>
              <a:buFont typeface="Wingdings" pitchFamily="2" charset="2"/>
              <a:buChar char="§"/>
            </a:pPr>
            <a:endParaRPr lang="el-GR" sz="2400" b="1">
              <a:latin typeface="Constanti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l-GR" sz="2400" b="1">
                <a:latin typeface="Constantia" pitchFamily="18" charset="0"/>
              </a:rPr>
              <a:t>ΧΡΕΙΑΖΟΝΤΑΙ ΚΑΙ ΑΛΛΑ ΣΤΟΙΧΕΙΑ (π.χ. ΜΙΚΡΟΒΙΟΛΟΓΙΚΕΣ ΑΝΑΛΥΣΕΙΣ)</a:t>
            </a:r>
          </a:p>
          <a:p>
            <a:endParaRPr lang="el-GR" sz="2400" b="1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>
            <a:spLocks noChangeArrowheads="1"/>
          </p:cNvSpPr>
          <p:nvPr/>
        </p:nvSpPr>
        <p:spPr bwMode="auto">
          <a:xfrm>
            <a:off x="2143125" y="785813"/>
            <a:ext cx="5357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 b="1">
                <a:latin typeface="Constantia" pitchFamily="18" charset="0"/>
              </a:rPr>
              <a:t>ΛΥΣΕΙΣ</a:t>
            </a:r>
          </a:p>
        </p:txBody>
      </p:sp>
      <p:sp>
        <p:nvSpPr>
          <p:cNvPr id="3" name="2 - TextBox"/>
          <p:cNvSpPr txBox="1"/>
          <p:nvPr/>
        </p:nvSpPr>
        <p:spPr>
          <a:xfrm>
            <a:off x="1285875" y="1287463"/>
            <a:ext cx="6858000" cy="5570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l-GR" sz="2400" b="1" dirty="0">
                <a:latin typeface="+mn-lt"/>
                <a:cs typeface="+mn-cs"/>
              </a:rPr>
              <a:t>ΚΕΝΤΡΙΚΟ ΔΙΚΤΥΟ ΑΠΟΧΕΤΕΥΣΗΣ – ΛΥΜΑΤΑ ΣΕ ΕΓΚΑΤΑΣΤΑΣΕΙΣ ΒΙΟΛΟΓΙΚΗΣ ΕΠΕΞΕΡΓΑΣΙΑΣ ΛΥΜΑΤΩΝ/ΑΝΤΙΡΡΥΠΑΝΤΙΚΗ ΤΕΧΝΟΛΟΓΙΑ (ΦΙΛΤΡΑ)</a:t>
            </a:r>
          </a:p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 sz="2400" b="1" dirty="0">
              <a:latin typeface="+mn-lt"/>
              <a:cs typeface="+mn-cs"/>
            </a:endParaRPr>
          </a:p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400" b="1" dirty="0">
                <a:latin typeface="+mn-lt"/>
                <a:cs typeface="+mn-cs"/>
              </a:rPr>
              <a:t>2.  ΕΛΕΓΧΟΣ ΔΡΑΣΤΗΡΙΟΤΗΤΩΝ (ΑΓΡΟΤΙΚΕΣ ΚΑΛΛΙΕΡΓΕΙΕΣ, ΒΙΟΜΗΧΑΝΙΚΗ ΠΑΡΑΓΩΓΗ) ΚΑΙ ΔΙΑΧΥΣΗΣ ΡΥΠΩΝ ΚΑΤΑ ΜΗΚΟΣ  ΤΩΝ ΠΟΤΑΜΩΝ</a:t>
            </a:r>
          </a:p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 sz="2400" b="1" dirty="0">
              <a:latin typeface="+mn-lt"/>
              <a:cs typeface="+mn-cs"/>
            </a:endParaRPr>
          </a:p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400" b="1" dirty="0">
                <a:latin typeface="+mn-lt"/>
                <a:cs typeface="+mn-cs"/>
              </a:rPr>
              <a:t>3.  ΣΥΣΤΗΜΑΤΙΚΗ ΠΑΡΑΚΟΛΟΥΘΗΣΗ ΠΟΙΟΤΗΤΑΣ ΥΔΑΤΩΝ-ΦΥΣΙΚΟΧΗΜΙΚΕΣ ΠΑΡΑΜΕΤΡΟΙ-ΒΙΟΛΟΓΙΚΟΙ ΔΕΙΚΤΕΣ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 sz="20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eader_index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500313"/>
            <a:ext cx="74866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- TextBox"/>
          <p:cNvSpPr txBox="1">
            <a:spLocks noChangeArrowheads="1"/>
          </p:cNvSpPr>
          <p:nvPr/>
        </p:nvSpPr>
        <p:spPr bwMode="auto">
          <a:xfrm>
            <a:off x="2214563" y="1071563"/>
            <a:ext cx="59293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 b="1">
                <a:latin typeface="Constantia" pitchFamily="18" charset="0"/>
              </a:rPr>
              <a:t>ΕΓΚΑΤΑΣΤΑΣΕΙΣ ΒΙΟΛΟΓΙΚΗΣ ΕΠΕΞΕΡΓΑΣΙΑΣ ΛΥΜΑΤΩΝ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1 - Εικόνα" descr="slide_2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71563"/>
            <a:ext cx="714375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οή">
  <a:themeElements>
    <a:clrScheme name="Ροή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Ροή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Ροή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Ροή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Ροή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3393</TotalTime>
  <Words>275</Words>
  <Application>Microsoft Office PowerPoint</Application>
  <PresentationFormat>On-screen Show (4:3)</PresentationFormat>
  <Paragraphs>64</Paragraphs>
  <Slides>12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Πρότυπο σχεδίασης</vt:lpstr>
      </vt:variant>
      <vt:variant>
        <vt:i4>4</vt:i4>
      </vt:variant>
      <vt:variant>
        <vt:lpstr>Τίτλοι διαφανειών</vt:lpstr>
      </vt:variant>
      <vt:variant>
        <vt:i4>12</vt:i4>
      </vt:variant>
    </vt:vector>
  </HeadingPairs>
  <TitlesOfParts>
    <vt:vector size="21" baseType="lpstr">
      <vt:lpstr>Constantia</vt:lpstr>
      <vt:lpstr>Arial</vt:lpstr>
      <vt:lpstr>Calibri</vt:lpstr>
      <vt:lpstr>Wingdings 2</vt:lpstr>
      <vt:lpstr>Wingdings</vt:lpstr>
      <vt:lpstr>Ροή</vt:lpstr>
      <vt:lpstr>Ροή</vt:lpstr>
      <vt:lpstr>Ροή</vt:lpstr>
      <vt:lpstr>Ροή</vt:lpstr>
      <vt:lpstr>Διαφάνεια 1</vt:lpstr>
      <vt:lpstr>ΡΥΠΑΝΣΗ ΠΟΤΑΜΩΝ</vt:lpstr>
      <vt:lpstr>Διαφάνεια 3</vt:lpstr>
      <vt:lpstr>Διαφάνεια 4</vt:lpstr>
      <vt:lpstr> ΕΥΤΡΟΦΙΣΜΟΣ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admin</dc:creator>
  <cp:lastModifiedBy>Public</cp:lastModifiedBy>
  <cp:revision>69</cp:revision>
  <dcterms:created xsi:type="dcterms:W3CDTF">2016-10-29T16:14:09Z</dcterms:created>
  <dcterms:modified xsi:type="dcterms:W3CDTF">2017-05-20T06:24:55Z</dcterms:modified>
</cp:coreProperties>
</file>